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91FAFE-5550-7A8D-1F19-0D40C9B48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A97360-1272-4668-0D36-A382710AB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99FC6F-D58C-B06F-90A7-945B7F1BC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79BD8F-8E62-3C22-8085-3723E00F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C288C-EE93-BB82-D6B4-0EE647F86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0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068DC-8A0F-7311-E107-DE383DFB3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BF9511-0F2E-824D-1136-7BEBFAB64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2ECEE1-4E77-86F7-030D-0A9363EC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4705B9-9D88-557F-36E4-C7E964D8E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2B1ECC-8609-BACE-3D7A-7AFE11AD8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172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717C5C8-55FE-480D-25EA-9893E9387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339CA3-4F1E-1E9A-841C-A71A04FDD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7626A-BBFD-BB31-1D97-03ECFA4C5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6498FD-D8B5-08EE-4D59-7089B277B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BDAC3C-827C-1145-4F78-637590DA0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072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57A9BC-7266-E4AE-2E49-6ACC8B85D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E84724-710A-A090-4DC3-66BE3B205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5E3F4-59EA-3146-6EAE-38676F42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3A3049-8675-78F0-2225-ADC46AB1F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B5F639-869F-E484-5940-1E3ABD785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37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81B2BD-B9FB-6BAD-7213-AF20A363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870D64F-3141-4042-0C3A-7D719C720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B113DB-D607-B89C-73ED-C63FEA13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399C9B-C1CC-77AB-37CE-4F12C1F7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47099E-9085-91EC-B157-9CBCCE99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097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E3F1E-EE3B-D95B-DC13-8EF138624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925935-5615-AA2F-4AFE-1D56FEDC2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62ABBBD-40B3-D9CB-86A4-5338E703E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7A34F3-BCE5-C01F-8DF6-FB7CB2C08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AE64DE-FFEA-6497-9DD5-219E5F6AE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2A5A32-4112-4062-B5DE-B2F32AFC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94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22AA8-57ED-7BCB-AB68-1C1F68E4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B5EE6D-A47C-E76B-68B2-D0E158E69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E20C188-19A7-89FD-1F78-DA80BC0C9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B83C791-DA55-A318-C245-CE451BC5B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AE4413B-6EE6-36BC-3587-4F7135D0E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5B7B369-0A91-95A4-CAA3-8ECF7D9E3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CE54353-ADCD-D01A-460B-8E71EAAB5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E13B123-FAB8-3AC2-F1C3-22107F6A4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55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43D63-171D-D062-392D-AE3A7DF7B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7B638BB-645F-C812-A283-7C8DE275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3ED6124-845E-4E1D-61A6-AC7273012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70F679D-1A04-9ACA-2CF2-4F78162A1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54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FD908E7-2713-61B9-848D-5950845D2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67524F1-5D35-1E4C-672F-D62435729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050E2A3-AC71-9B22-52CA-819896E5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0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15B5F-C786-1CA3-97D9-05F999D98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71D300-DC3A-E393-EEBF-F8E92D8DA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99600D0-98A3-E3F5-4E07-EB878A66D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48CA22A-6C0A-73AF-ADB8-8F15AE4CD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7C7180-A978-D788-AE33-3F717CBB2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F37F44-613C-0696-FF39-809894B7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946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2243E7-43E5-918D-A7AD-96014E5EF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9467372-14DA-CA8B-5CF7-2A2042D582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9006C0A-D29D-0812-8491-714E18F20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304ADC-136C-24EA-EE82-2B63B9A5E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848FCB-8953-F3D5-827A-02F80902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67B3E3-EBFE-A5FF-9335-F4DAD661F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30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F64116F-E225-4218-7D91-BB1D29AC5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31089E-B8BF-B800-83C6-B87641326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1CF4D6-EFE2-59BC-BC61-E77930A61D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646AC-A196-4F48-ADBB-27AB221B36C6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68EB10-1DD3-FA1E-C38B-13958E7F2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65FEC0-DF8E-79DB-0CCA-DB835E916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92389-B416-4596-A502-9398B0AC06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80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40">
            <a:extLst>
              <a:ext uri="{FF2B5EF4-FFF2-40B4-BE49-F238E27FC236}">
                <a16:creationId xmlns:a16="http://schemas.microsoft.com/office/drawing/2014/main" id="{DF82190C-0E2D-CCB8-4A40-47978E470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4865" y="3718849"/>
            <a:ext cx="886478" cy="787274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29FFE51C-8838-A011-A64B-55CE2999157A}"/>
              </a:ext>
            </a:extLst>
          </p:cNvPr>
          <p:cNvSpPr/>
          <p:nvPr/>
        </p:nvSpPr>
        <p:spPr>
          <a:xfrm>
            <a:off x="381144" y="643211"/>
            <a:ext cx="1158514" cy="12420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Atendimento médico nas </a:t>
            </a:r>
            <a:r>
              <a:rPr lang="pt-BR" sz="1200" b="1" dirty="0">
                <a:solidFill>
                  <a:schemeClr val="tx1"/>
                </a:solidFill>
              </a:rPr>
              <a:t>ESF</a:t>
            </a:r>
          </a:p>
          <a:p>
            <a:pPr algn="ctr"/>
            <a:r>
              <a:rPr lang="pt-BR" sz="1200" dirty="0">
                <a:solidFill>
                  <a:schemeClr val="tx1"/>
                </a:solidFill>
              </a:rPr>
              <a:t>Solicitação de Exames laboratoriais com </a:t>
            </a:r>
            <a:r>
              <a:rPr lang="pt-BR" sz="1200" b="1" dirty="0">
                <a:solidFill>
                  <a:schemeClr val="tx1"/>
                </a:solidFill>
              </a:rPr>
              <a:t>justificativa.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DFF80D2B-2379-51A7-408A-9E226C03FFE0}"/>
              </a:ext>
            </a:extLst>
          </p:cNvPr>
          <p:cNvSpPr/>
          <p:nvPr/>
        </p:nvSpPr>
        <p:spPr>
          <a:xfrm>
            <a:off x="3963522" y="643212"/>
            <a:ext cx="1189202" cy="12581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Pedidos de exames  entregues semanalmente no </a:t>
            </a:r>
            <a:r>
              <a:rPr lang="pt-BR" sz="1200" b="1" dirty="0">
                <a:solidFill>
                  <a:schemeClr val="tx1"/>
                </a:solidFill>
              </a:rPr>
              <a:t>Laboratório Municipal.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429B399-2A10-C596-F96F-A1D0CD9E8FF1}"/>
              </a:ext>
            </a:extLst>
          </p:cNvPr>
          <p:cNvSpPr/>
          <p:nvPr/>
        </p:nvSpPr>
        <p:spPr>
          <a:xfrm>
            <a:off x="5808948" y="643211"/>
            <a:ext cx="1143554" cy="12742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Regulação dos pedidos de exame pela </a:t>
            </a:r>
            <a:r>
              <a:rPr lang="pt-BR" sz="1200" b="1" dirty="0">
                <a:solidFill>
                  <a:schemeClr val="tx1"/>
                </a:solidFill>
              </a:rPr>
              <a:t>equipe da regulação do laboratório.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404C5FD0-628A-943C-5004-3679FDCD0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9438" y="1093525"/>
            <a:ext cx="627942" cy="17070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22" name="Retângulo 21">
            <a:extLst>
              <a:ext uri="{FF2B5EF4-FFF2-40B4-BE49-F238E27FC236}">
                <a16:creationId xmlns:a16="http://schemas.microsoft.com/office/drawing/2014/main" id="{A1C3A5E4-C05A-0691-C8F1-DD18DFDFE50E}"/>
              </a:ext>
            </a:extLst>
          </p:cNvPr>
          <p:cNvSpPr/>
          <p:nvPr/>
        </p:nvSpPr>
        <p:spPr>
          <a:xfrm>
            <a:off x="7504456" y="643212"/>
            <a:ext cx="1189202" cy="13025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Pedidos regulados e  agendados  enviados para as ESF através do motorista da saúde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770B33D8-FF51-693E-EFCA-C821D49D4236}"/>
              </a:ext>
            </a:extLst>
          </p:cNvPr>
          <p:cNvSpPr/>
          <p:nvPr/>
        </p:nvSpPr>
        <p:spPr>
          <a:xfrm>
            <a:off x="9367380" y="2438459"/>
            <a:ext cx="1530842" cy="22238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Pedidos </a:t>
            </a:r>
            <a:r>
              <a:rPr lang="pt-BR" sz="1200" b="1" dirty="0"/>
              <a:t>regulados</a:t>
            </a:r>
            <a:r>
              <a:rPr lang="pt-BR" sz="1200" dirty="0"/>
              <a:t> e emissão de orientações técnicas referentes à </a:t>
            </a:r>
            <a:r>
              <a:rPr lang="pt-BR" sz="1200" b="1" dirty="0"/>
              <a:t>coleta</a:t>
            </a:r>
            <a:r>
              <a:rPr lang="pt-BR" sz="1200" dirty="0"/>
              <a:t> , </a:t>
            </a:r>
            <a:r>
              <a:rPr lang="pt-BR" sz="1200" b="1" dirty="0"/>
              <a:t>data</a:t>
            </a:r>
            <a:r>
              <a:rPr lang="pt-BR" sz="1200" dirty="0"/>
              <a:t> e  </a:t>
            </a:r>
            <a:r>
              <a:rPr lang="pt-BR" sz="1200" b="1" dirty="0"/>
              <a:t>distribuição de coletores </a:t>
            </a:r>
            <a:r>
              <a:rPr lang="pt-BR" sz="1200" dirty="0"/>
              <a:t>são entregues  às UBSs pelo motorista da saúde. </a:t>
            </a:r>
            <a:r>
              <a:rPr lang="pt-BR" sz="1200" b="1" dirty="0"/>
              <a:t>Os ACS </a:t>
            </a:r>
            <a:r>
              <a:rPr lang="pt-BR" sz="1200" dirty="0"/>
              <a:t>fazem a distribuição </a:t>
            </a:r>
            <a:r>
              <a:rPr lang="pt-BR" sz="1200" b="1" dirty="0"/>
              <a:t>domiciliar</a:t>
            </a:r>
            <a:r>
              <a:rPr lang="pt-BR" sz="1200" dirty="0"/>
              <a:t> para os usuários.</a:t>
            </a:r>
            <a:endParaRPr lang="pt-BR" sz="1200" b="1" dirty="0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AB672409-9FBE-18CB-915B-0A1534DC571C}"/>
              </a:ext>
            </a:extLst>
          </p:cNvPr>
          <p:cNvSpPr/>
          <p:nvPr/>
        </p:nvSpPr>
        <p:spPr>
          <a:xfrm>
            <a:off x="9413161" y="598823"/>
            <a:ext cx="1353357" cy="13537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200" dirty="0">
              <a:solidFill>
                <a:schemeClr val="tx1"/>
              </a:solidFill>
            </a:endParaRPr>
          </a:p>
          <a:p>
            <a:pPr algn="ctr"/>
            <a:r>
              <a:rPr lang="pt-BR" sz="1200" dirty="0"/>
              <a:t>O prazo para marcação de exames laboratoriais é de cerca de </a:t>
            </a:r>
            <a:r>
              <a:rPr lang="pt-BR" sz="1200" b="1" dirty="0"/>
              <a:t>15 dias</a:t>
            </a:r>
            <a:endParaRPr lang="pt-BR" sz="1200" b="1" dirty="0">
              <a:solidFill>
                <a:schemeClr val="tx1"/>
              </a:solidFill>
            </a:endParaRPr>
          </a:p>
        </p:txBody>
      </p:sp>
      <p:sp>
        <p:nvSpPr>
          <p:cNvPr id="27" name="Seta: Curva para a Esquerda 26">
            <a:extLst>
              <a:ext uri="{FF2B5EF4-FFF2-40B4-BE49-F238E27FC236}">
                <a16:creationId xmlns:a16="http://schemas.microsoft.com/office/drawing/2014/main" id="{C8F88117-C306-D511-8AC1-9CBBA8EFFACE}"/>
              </a:ext>
            </a:extLst>
          </p:cNvPr>
          <p:cNvSpPr/>
          <p:nvPr/>
        </p:nvSpPr>
        <p:spPr>
          <a:xfrm>
            <a:off x="10812299" y="1093525"/>
            <a:ext cx="986810" cy="168176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C9971C32-DE59-DE7D-45FA-96CFC7F63A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5086" y="3203169"/>
            <a:ext cx="732294" cy="19269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30" name="Imagem 29">
            <a:extLst>
              <a:ext uri="{FF2B5EF4-FFF2-40B4-BE49-F238E27FC236}">
                <a16:creationId xmlns:a16="http://schemas.microsoft.com/office/drawing/2014/main" id="{C5273CE0-D612-8386-6D8A-8E5C719EC2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8281" y="1036216"/>
            <a:ext cx="681133" cy="292633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BAB2DD4D-3574-4352-42C2-26F93C64F8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041" y="1016894"/>
            <a:ext cx="688907" cy="292633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ED64EDFD-3FD1-51B8-9FA1-63A9EB7A48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7794" y="1047266"/>
            <a:ext cx="648693" cy="292633"/>
          </a:xfrm>
          <a:prstGeom prst="rect">
            <a:avLst/>
          </a:prstGeom>
        </p:spPr>
      </p:pic>
      <p:sp>
        <p:nvSpPr>
          <p:cNvPr id="33" name="Retângulo 32">
            <a:extLst>
              <a:ext uri="{FF2B5EF4-FFF2-40B4-BE49-F238E27FC236}">
                <a16:creationId xmlns:a16="http://schemas.microsoft.com/office/drawing/2014/main" id="{F3358CE9-19F3-F30C-0C21-23F9C7A34BBB}"/>
              </a:ext>
            </a:extLst>
          </p:cNvPr>
          <p:cNvSpPr/>
          <p:nvPr/>
        </p:nvSpPr>
        <p:spPr>
          <a:xfrm>
            <a:off x="2184240" y="643211"/>
            <a:ext cx="1143554" cy="1242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Pedidos de exames recolhidos pela recepção das UBSs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44D4BC14-3B9B-F059-8EFF-F6A52034EF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5035" y="1028551"/>
            <a:ext cx="639203" cy="292633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36" name="Retângulo 35">
            <a:extLst>
              <a:ext uri="{FF2B5EF4-FFF2-40B4-BE49-F238E27FC236}">
                <a16:creationId xmlns:a16="http://schemas.microsoft.com/office/drawing/2014/main" id="{3E195A3C-ED44-D7D7-B56C-D3FD16194D2A}"/>
              </a:ext>
            </a:extLst>
          </p:cNvPr>
          <p:cNvSpPr/>
          <p:nvPr/>
        </p:nvSpPr>
        <p:spPr>
          <a:xfrm>
            <a:off x="4980561" y="2438461"/>
            <a:ext cx="1433346" cy="205406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Os serviços das RAS:  </a:t>
            </a:r>
            <a:r>
              <a:rPr lang="pt-BR" sz="1200" b="1" dirty="0" err="1"/>
              <a:t>Pólo</a:t>
            </a:r>
            <a:r>
              <a:rPr lang="pt-BR" sz="1200" b="1" dirty="0"/>
              <a:t> indígena, CEAE, gestantes, Sistema Prisional, </a:t>
            </a:r>
            <a:r>
              <a:rPr lang="pt-BR" sz="1200" b="1" dirty="0" err="1"/>
              <a:t>CAPSi</a:t>
            </a:r>
            <a:r>
              <a:rPr lang="pt-BR" sz="1200" b="1" dirty="0"/>
              <a:t>, CAPS AD, e CAPS II, Casa Lar e Melhor em Casa, todos os pedidos de exame são atendidos prioritariamente. </a:t>
            </a:r>
          </a:p>
        </p:txBody>
      </p:sp>
      <p:pic>
        <p:nvPicPr>
          <p:cNvPr id="37" name="Imagem 36">
            <a:extLst>
              <a:ext uri="{FF2B5EF4-FFF2-40B4-BE49-F238E27FC236}">
                <a16:creationId xmlns:a16="http://schemas.microsoft.com/office/drawing/2014/main" id="{C3478246-48D6-9F41-8AF3-BCDB7E4F6E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9163" y="3179022"/>
            <a:ext cx="749873" cy="292633"/>
          </a:xfrm>
          <a:prstGeom prst="rect">
            <a:avLst/>
          </a:prstGeom>
        </p:spPr>
      </p:pic>
      <p:pic>
        <p:nvPicPr>
          <p:cNvPr id="39" name="Imagem 38">
            <a:extLst>
              <a:ext uri="{FF2B5EF4-FFF2-40B4-BE49-F238E27FC236}">
                <a16:creationId xmlns:a16="http://schemas.microsoft.com/office/drawing/2014/main" id="{1526C7BA-A0F8-6D7F-9474-AB47D0FE6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828" y="3248117"/>
            <a:ext cx="627942" cy="17070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40" name="Retângulo 39">
            <a:extLst>
              <a:ext uri="{FF2B5EF4-FFF2-40B4-BE49-F238E27FC236}">
                <a16:creationId xmlns:a16="http://schemas.microsoft.com/office/drawing/2014/main" id="{B90462DE-6FD3-EC19-1613-63BA5EB99EDD}"/>
              </a:ext>
            </a:extLst>
          </p:cNvPr>
          <p:cNvSpPr/>
          <p:nvPr/>
        </p:nvSpPr>
        <p:spPr>
          <a:xfrm>
            <a:off x="7193103" y="2427562"/>
            <a:ext cx="1419148" cy="21036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Pedidos de urgência e prioridades são agendados via Whatzapp  entre a UBS,  assistência social e equipe técnica do laboratório Municipal</a:t>
            </a:r>
          </a:p>
        </p:txBody>
      </p:sp>
      <p:sp>
        <p:nvSpPr>
          <p:cNvPr id="44" name="Fluxograma: Processo Alternativo 43">
            <a:extLst>
              <a:ext uri="{FF2B5EF4-FFF2-40B4-BE49-F238E27FC236}">
                <a16:creationId xmlns:a16="http://schemas.microsoft.com/office/drawing/2014/main" id="{5D9772E8-5C5A-AB69-646A-15E499A873CA}"/>
              </a:ext>
            </a:extLst>
          </p:cNvPr>
          <p:cNvSpPr/>
          <p:nvPr/>
        </p:nvSpPr>
        <p:spPr>
          <a:xfrm>
            <a:off x="469243" y="2390167"/>
            <a:ext cx="1639637" cy="2272144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O paciente comparece ao laboratório Municipal para a coleta de exames laboratoriais.</a:t>
            </a:r>
          </a:p>
          <a:p>
            <a:pPr algn="ctr"/>
            <a:r>
              <a:rPr lang="pt-BR" sz="1200" b="1" dirty="0">
                <a:solidFill>
                  <a:schemeClr val="tx1"/>
                </a:solidFill>
              </a:rPr>
              <a:t>Pacientes com mobilidade reduzida, o laboratório Municipal realiza coleta domiciliar</a:t>
            </a:r>
            <a:r>
              <a:rPr lang="pt-BR" sz="1200" b="1" dirty="0"/>
              <a:t>.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7F5DAEA1-D61B-BC36-1804-4C97AEA48BFF}"/>
              </a:ext>
            </a:extLst>
          </p:cNvPr>
          <p:cNvSpPr/>
          <p:nvPr/>
        </p:nvSpPr>
        <p:spPr>
          <a:xfrm>
            <a:off x="2700657" y="2497166"/>
            <a:ext cx="1530842" cy="1963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Os riscos cirúrgicos, pedidos de exames de pacientes oncológicos e  do TFD  são agendados via Whatzapp diretamente com a equipe  técnica do  laboratório Municipal</a:t>
            </a:r>
          </a:p>
        </p:txBody>
      </p:sp>
      <p:sp>
        <p:nvSpPr>
          <p:cNvPr id="46" name="Seta: para a Esquerda 45">
            <a:extLst>
              <a:ext uri="{FF2B5EF4-FFF2-40B4-BE49-F238E27FC236}">
                <a16:creationId xmlns:a16="http://schemas.microsoft.com/office/drawing/2014/main" id="{4192F819-DAB3-0E1C-D0E9-54E1B30F375C}"/>
              </a:ext>
            </a:extLst>
          </p:cNvPr>
          <p:cNvSpPr/>
          <p:nvPr/>
        </p:nvSpPr>
        <p:spPr>
          <a:xfrm>
            <a:off x="2099077" y="3299516"/>
            <a:ext cx="572130" cy="23860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90F38D09-AE7E-9D0A-CC38-20A2644584E6}"/>
              </a:ext>
            </a:extLst>
          </p:cNvPr>
          <p:cNvSpPr txBox="1"/>
          <p:nvPr/>
        </p:nvSpPr>
        <p:spPr>
          <a:xfrm rot="10800000" flipH="1" flipV="1">
            <a:off x="2756017" y="5402210"/>
            <a:ext cx="65588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b="1" dirty="0"/>
              <a:t>Fluxograma da Regulação laboratorial do Município de Araçuaí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E6CB2C7-76EF-FB42-6740-10DA96506D1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72" r="20330"/>
          <a:stretch/>
        </p:blipFill>
        <p:spPr>
          <a:xfrm>
            <a:off x="1496377" y="1308614"/>
            <a:ext cx="656223" cy="64394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3F94590-50AC-242B-EB05-DBF00A99988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040" y="1308614"/>
            <a:ext cx="747827" cy="63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295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220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Cassia</dc:creator>
  <cp:lastModifiedBy>Cassia</cp:lastModifiedBy>
  <cp:revision>8</cp:revision>
  <dcterms:created xsi:type="dcterms:W3CDTF">2025-05-15T12:39:41Z</dcterms:created>
  <dcterms:modified xsi:type="dcterms:W3CDTF">2026-05-06T10:36:17Z</dcterms:modified>
</cp:coreProperties>
</file>