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4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B1672-0F55-40D1-824E-704B25931FA0}" type="datetimeFigureOut">
              <a:rPr lang="pt-BR" smtClean="0"/>
              <a:t>03/05/2026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A75A-2709-4EDD-A4AD-0990DEBFE5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5299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B1672-0F55-40D1-824E-704B25931FA0}" type="datetimeFigureOut">
              <a:rPr lang="pt-BR" smtClean="0"/>
              <a:t>03/05/2026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A75A-2709-4EDD-A4AD-0990DEBFE5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6191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B1672-0F55-40D1-824E-704B25931FA0}" type="datetimeFigureOut">
              <a:rPr lang="pt-BR" smtClean="0"/>
              <a:t>03/05/2026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A75A-2709-4EDD-A4AD-0990DEBFE5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1177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B1672-0F55-40D1-824E-704B25931FA0}" type="datetimeFigureOut">
              <a:rPr lang="pt-BR" smtClean="0"/>
              <a:t>03/05/2026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A75A-2709-4EDD-A4AD-0990DEBFE5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977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B1672-0F55-40D1-824E-704B25931FA0}" type="datetimeFigureOut">
              <a:rPr lang="pt-BR" smtClean="0"/>
              <a:t>03/05/2026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A75A-2709-4EDD-A4AD-0990DEBFE5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0881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B1672-0F55-40D1-824E-704B25931FA0}" type="datetimeFigureOut">
              <a:rPr lang="pt-BR" smtClean="0"/>
              <a:t>03/05/2026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A75A-2709-4EDD-A4AD-0990DEBFE5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334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B1672-0F55-40D1-824E-704B25931FA0}" type="datetimeFigureOut">
              <a:rPr lang="pt-BR" smtClean="0"/>
              <a:t>03/05/2026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A75A-2709-4EDD-A4AD-0990DEBFE5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4310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B1672-0F55-40D1-824E-704B25931FA0}" type="datetimeFigureOut">
              <a:rPr lang="pt-BR" smtClean="0"/>
              <a:t>03/05/2026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A75A-2709-4EDD-A4AD-0990DEBFE5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1630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B1672-0F55-40D1-824E-704B25931FA0}" type="datetimeFigureOut">
              <a:rPr lang="pt-BR" smtClean="0"/>
              <a:t>03/05/2026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A75A-2709-4EDD-A4AD-0990DEBFE5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9807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B1672-0F55-40D1-824E-704B25931FA0}" type="datetimeFigureOut">
              <a:rPr lang="pt-BR" smtClean="0"/>
              <a:t>03/05/2026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A75A-2709-4EDD-A4AD-0990DEBFE5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1174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B1672-0F55-40D1-824E-704B25931FA0}" type="datetimeFigureOut">
              <a:rPr lang="pt-BR" smtClean="0"/>
              <a:t>03/05/2026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A75A-2709-4EDD-A4AD-0990DEBFE5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4268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B1672-0F55-40D1-824E-704B25931FA0}" type="datetimeFigureOut">
              <a:rPr lang="pt-BR" smtClean="0"/>
              <a:t>03/05/2026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4A75A-2709-4EDD-A4AD-0990DEBFE5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2035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038" y="2612149"/>
            <a:ext cx="5239259" cy="2954086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0405" y="2612149"/>
            <a:ext cx="5187416" cy="2954086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526126" y="396350"/>
            <a:ext cx="1112855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HOSPITAL MUNICIPAL DE CUITÉ </a:t>
            </a:r>
          </a:p>
          <a:p>
            <a:pPr algn="ctr"/>
            <a:r>
              <a:rPr lang="pt-B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PAINEL DE PRODUÇÃO AMBULATÓRIAL</a:t>
            </a:r>
            <a:endParaRPr lang="pt-B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526126" y="6457155"/>
            <a:ext cx="6096000" cy="18466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600" dirty="0" smtClean="0"/>
              <a:t>https://caio.powerembedded.com.br/Organization/81661ae8-3772-4c39-9e16-9b5582e786a7/Report/4954baf0-ec9c-4440-bef9-954b28632442?page=6436affb1be507e66033</a:t>
            </a:r>
            <a:endParaRPr lang="pt-BR" sz="600" dirty="0"/>
          </a:p>
        </p:txBody>
      </p:sp>
    </p:spTree>
    <p:extLst>
      <p:ext uri="{BB962C8B-B14F-4D97-AF65-F5344CB8AC3E}">
        <p14:creationId xmlns:p14="http://schemas.microsoft.com/office/powerpoint/2010/main" val="1264260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/>
          <a:srcRect l="13279" t="7120" r="385" b="47487"/>
          <a:stretch/>
        </p:blipFill>
        <p:spPr>
          <a:xfrm>
            <a:off x="5742860" y="543146"/>
            <a:ext cx="6249104" cy="1871044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299" y="3695784"/>
            <a:ext cx="5358441" cy="3021286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298" y="524567"/>
            <a:ext cx="5358442" cy="3051482"/>
          </a:xfrm>
          <a:prstGeom prst="rect">
            <a:avLst/>
          </a:prstGeom>
        </p:spPr>
      </p:pic>
      <p:pic>
        <p:nvPicPr>
          <p:cNvPr id="13" name="Imagem 12"/>
          <p:cNvPicPr>
            <a:picLocks noChangeAspect="1"/>
          </p:cNvPicPr>
          <p:nvPr/>
        </p:nvPicPr>
        <p:blipFill rotWithShape="1">
          <a:blip r:embed="rId3"/>
          <a:srcRect l="12956" t="7121" r="1697" b="47106"/>
          <a:stretch/>
        </p:blipFill>
        <p:spPr>
          <a:xfrm>
            <a:off x="5679395" y="3695784"/>
            <a:ext cx="6315384" cy="1909772"/>
          </a:xfrm>
          <a:prstGeom prst="rect">
            <a:avLst/>
          </a:prstGeom>
        </p:spPr>
      </p:pic>
      <p:pic>
        <p:nvPicPr>
          <p:cNvPr id="18" name="Imagem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83205" y="2414190"/>
            <a:ext cx="6368415" cy="624098"/>
          </a:xfrm>
          <a:prstGeom prst="rect">
            <a:avLst/>
          </a:prstGeom>
        </p:spPr>
      </p:pic>
      <p:pic>
        <p:nvPicPr>
          <p:cNvPr id="19" name="Imagem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79395" y="5641859"/>
            <a:ext cx="6435691" cy="569449"/>
          </a:xfrm>
          <a:prstGeom prst="rect">
            <a:avLst/>
          </a:prstGeom>
        </p:spPr>
      </p:pic>
      <p:sp>
        <p:nvSpPr>
          <p:cNvPr id="20" name="Retângulo 19"/>
          <p:cNvSpPr/>
          <p:nvPr/>
        </p:nvSpPr>
        <p:spPr>
          <a:xfrm>
            <a:off x="2011125" y="0"/>
            <a:ext cx="740381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16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HOSPITAL MUNICIPAL DE CUITÉ COMPARATIVO ANO 2024/2025 </a:t>
            </a:r>
          </a:p>
          <a:p>
            <a:pPr algn="ctr"/>
            <a:r>
              <a:rPr lang="pt-BR" sz="16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PAINEL DE PRODUÇÃO AMBULATÓRIAL</a:t>
            </a:r>
            <a:endParaRPr lang="pt-BR" sz="1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22" name="Conector reto 21"/>
          <p:cNvCxnSpPr/>
          <p:nvPr/>
        </p:nvCxnSpPr>
        <p:spPr>
          <a:xfrm flipV="1">
            <a:off x="167780" y="3576050"/>
            <a:ext cx="11824184" cy="36302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Retângulo 23"/>
          <p:cNvSpPr/>
          <p:nvPr/>
        </p:nvSpPr>
        <p:spPr>
          <a:xfrm>
            <a:off x="2588497" y="468152"/>
            <a:ext cx="70403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2024</a:t>
            </a:r>
            <a:endParaRPr lang="pt-BR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5" name="Retângulo 24"/>
          <p:cNvSpPr/>
          <p:nvPr/>
        </p:nvSpPr>
        <p:spPr>
          <a:xfrm>
            <a:off x="2588496" y="3623080"/>
            <a:ext cx="70403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2025</a:t>
            </a:r>
            <a:endParaRPr lang="pt-BR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5636118" y="6211308"/>
            <a:ext cx="660922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50" dirty="0" smtClean="0"/>
              <a:t>Analise do ano de 2025 tivemos um aumento na produção de mais de 50 mil (itens, procedimentos, exames, consultas) codificadas, que representa um aumento de 65% na produção aprovada. E uma redução de 56% de itens glosados. Aumentando em 65% o valor de itens aprovados, totalizando uma diferença positiva em R$ 411.070,55.</a:t>
            </a:r>
            <a:endParaRPr lang="pt-BR" sz="1050" dirty="0"/>
          </a:p>
        </p:txBody>
      </p:sp>
      <p:sp>
        <p:nvSpPr>
          <p:cNvPr id="28" name="Retângulo 27"/>
          <p:cNvSpPr/>
          <p:nvPr/>
        </p:nvSpPr>
        <p:spPr>
          <a:xfrm>
            <a:off x="167780" y="6688424"/>
            <a:ext cx="6096000" cy="18466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600" dirty="0" smtClean="0"/>
              <a:t>https://caio.powerembedded.com.br/Organization/81661ae8-3772-4c39-9e16-9b5582e786a7/Report/4954baf0-ec9c-4440-bef9-954b28632442?page=6436affb1be507e66033</a:t>
            </a:r>
            <a:endParaRPr lang="pt-BR" sz="600" dirty="0"/>
          </a:p>
        </p:txBody>
      </p:sp>
    </p:spTree>
    <p:extLst>
      <p:ext uri="{BB962C8B-B14F-4D97-AF65-F5344CB8AC3E}">
        <p14:creationId xmlns:p14="http://schemas.microsoft.com/office/powerpoint/2010/main" val="4232339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564" y="1136561"/>
            <a:ext cx="8917156" cy="2993747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2155905" y="83820"/>
            <a:ext cx="740381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16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HOSPITAL MUNICIPAL DE CUITÉ COMPARATIVO ANO 2024/2025 </a:t>
            </a:r>
          </a:p>
          <a:p>
            <a:pPr algn="ctr"/>
            <a:r>
              <a:rPr lang="pt-BR" sz="16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PROCEDIMENTOS GLOSADOS/ DIVERGÊNCIAS NA CODIFICAÇÃO</a:t>
            </a:r>
            <a:endParaRPr lang="pt-BR" sz="1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607032" y="4316281"/>
            <a:ext cx="10977936" cy="2192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50" dirty="0" smtClean="0"/>
              <a:t>Apesar da redução no ano de 2025 de 65% na quantidade de itens glosados; surgiram dois novos itens de radiografia que representa menos de 1% do valor total. Essa redução se deu através da automatização de uma base de produção em Excel, cuja alimentação é diária e foi criada no mês de fevereiro de 2025 para que, de forma preventiva e ágil, as inconsistências fossem identificadas antes do faturamento.</a:t>
            </a:r>
          </a:p>
          <a:p>
            <a:r>
              <a:rPr lang="pt-BR" sz="1050" dirty="0" smtClean="0"/>
              <a:t>Com isso conseguimos ter: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050" b="1" dirty="0" smtClean="0"/>
              <a:t>Foco em correção:</a:t>
            </a:r>
            <a:r>
              <a:rPr lang="pt-BR" sz="1050" dirty="0" smtClean="0"/>
              <a:t> "...para que de forma imediata os erros fossem corrigidos antes do envio das contas."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050" b="1" dirty="0" smtClean="0"/>
              <a:t>Foco em monitoramento: </a:t>
            </a:r>
            <a:r>
              <a:rPr lang="pt-BR" sz="1050" dirty="0" smtClean="0"/>
              <a:t>"...para que de forma automatizada as variações de valores de itens fossem monitoradas em tempo real."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050" b="1" dirty="0" smtClean="0"/>
              <a:t>Foco em assertividade: </a:t>
            </a:r>
            <a:r>
              <a:rPr lang="pt-BR" sz="1050" dirty="0" smtClean="0"/>
              <a:t>"...para que de forma precisa e planilhada o faturamento/codificação garantisse a conformidade dos itens na descrição e valor.“</a:t>
            </a:r>
          </a:p>
          <a:p>
            <a:endParaRPr lang="pt-BR" sz="1050" dirty="0" smtClean="0"/>
          </a:p>
          <a:p>
            <a:r>
              <a:rPr lang="pt-BR" sz="1050" dirty="0" smtClean="0"/>
              <a:t>Destaques do Resultado;</a:t>
            </a:r>
          </a:p>
          <a:p>
            <a:r>
              <a:rPr lang="pt-BR" sz="1050" dirty="0" smtClean="0"/>
              <a:t>📉 Queda de 65% no volume total de itens glosados.</a:t>
            </a:r>
          </a:p>
          <a:p>
            <a:r>
              <a:rPr lang="pt-BR" sz="1050" dirty="0" smtClean="0"/>
              <a:t>⚙️ Automatização via Excel com atualização diária.</a:t>
            </a:r>
          </a:p>
          <a:p>
            <a:r>
              <a:rPr lang="pt-BR" sz="1050" dirty="0" smtClean="0"/>
              <a:t>🔍 Novas glosas (radiografia) sob controle, representando &lt; 1% do valor.</a:t>
            </a:r>
          </a:p>
          <a:p>
            <a:r>
              <a:rPr lang="pt-BR" sz="1050" dirty="0" smtClean="0"/>
              <a:t>🚀 Agilidade na identificação de gargalos operacionais.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76176" rIns="91440" bIns="10156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200" b="0" i="0" u="none" strike="noStrike" cap="none" normalizeH="0" baseline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Essa redução se deu através da automatização de uma base de produção em Excel, cuja alimentação é diária e foi criada no mês de fevereiro de 2025 para que, de forma </a:t>
            </a:r>
            <a:r>
              <a:rPr kumimoji="0" lang="pt-BR" altLang="pt-BR" sz="1200" b="1" i="0" u="none" strike="noStrike" cap="none" normalizeH="0" baseline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preventiva e ágil</a:t>
            </a:r>
            <a:r>
              <a:rPr kumimoji="0" lang="pt-BR" altLang="pt-BR" sz="1200" b="0" i="0" u="none" strike="noStrike" cap="none" normalizeH="0" baseline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, as inconsistências fossem identificadas antes do faturamento.</a:t>
            </a:r>
            <a:endParaRPr kumimoji="0" lang="pt-BR" altLang="pt-B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52400" y="12192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76176" rIns="91440" bIns="10156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200" b="0" i="0" u="none" strike="noStrike" cap="none" normalizeH="0" baseline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Essa redução se deu através da automatização de uma base de produção em Excel, cuja alimentação é diária e foi criada no mês de fevereiro de 2025 para que, de forma </a:t>
            </a:r>
            <a:r>
              <a:rPr kumimoji="0" lang="pt-BR" altLang="pt-BR" sz="1200" b="1" i="0" u="none" strike="noStrike" cap="none" normalizeH="0" baseline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preventiva e ágil</a:t>
            </a:r>
            <a:r>
              <a:rPr kumimoji="0" lang="pt-BR" altLang="pt-BR" sz="1200" b="0" i="0" u="none" strike="noStrike" cap="none" normalizeH="0" baseline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, as inconsistências fossem identificadas antes do faturamento.</a:t>
            </a:r>
            <a:endParaRPr kumimoji="0" lang="pt-BR" altLang="pt-B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607032" y="833941"/>
            <a:ext cx="32704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Base de glosas HMC 2024 e 2025</a:t>
            </a:r>
            <a:endParaRPr lang="pt-BR" dirty="0"/>
          </a:p>
        </p:txBody>
      </p:sp>
      <p:sp>
        <p:nvSpPr>
          <p:cNvPr id="20" name="Retângulo 19"/>
          <p:cNvSpPr/>
          <p:nvPr/>
        </p:nvSpPr>
        <p:spPr>
          <a:xfrm>
            <a:off x="607032" y="6602829"/>
            <a:ext cx="6096000" cy="18466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600" dirty="0" smtClean="0"/>
              <a:t>https://caio.powerembedded.com.br/Organization/81661ae8-3772-4c39-9e16-9b5582e786a7/Report/4954baf0-ec9c-4440-bef9-954b28632442?page=6436affb1be507e66033</a:t>
            </a:r>
            <a:endParaRPr lang="pt-BR" sz="600" dirty="0"/>
          </a:p>
        </p:txBody>
      </p:sp>
    </p:spTree>
    <p:extLst>
      <p:ext uri="{BB962C8B-B14F-4D97-AF65-F5344CB8AC3E}">
        <p14:creationId xmlns:p14="http://schemas.microsoft.com/office/powerpoint/2010/main" val="6951563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378</Words>
  <Application>Microsoft Office PowerPoint</Application>
  <PresentationFormat>Widescreen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Google Sans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</dc:creator>
  <cp:lastModifiedBy>Poliana Silva</cp:lastModifiedBy>
  <cp:revision>11</cp:revision>
  <dcterms:created xsi:type="dcterms:W3CDTF">2026-04-17T20:19:28Z</dcterms:created>
  <dcterms:modified xsi:type="dcterms:W3CDTF">2026-05-04T03:01:23Z</dcterms:modified>
</cp:coreProperties>
</file>