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71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7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36"/>
    <a:srgbClr val="4F1129"/>
    <a:srgbClr val="704D06"/>
    <a:srgbClr val="C5870B"/>
    <a:srgbClr val="F7C869"/>
    <a:srgbClr val="F4B63A"/>
    <a:srgbClr val="DD970D"/>
    <a:srgbClr val="0F1545"/>
    <a:srgbClr val="FFFFFF"/>
    <a:srgbClr val="0C2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25F65-D3E0-49D4-856C-3F28C5D6251D}" type="datetimeFigureOut">
              <a:rPr lang="pt-BR" smtClean="0"/>
              <a:t>23/05/2025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9982-59D0-4FEF-A1B6-61DCB4F375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0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A8895-6B4D-35A8-ACAB-052D40753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D54969-3EA8-E45B-5629-4AA859480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3DFA63-9F97-C9C7-B004-0E6054E8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CA7A-FD92-4426-BAD8-1FB2894CC3A1}" type="datetime1">
              <a:rPr lang="pt-BR" smtClean="0"/>
              <a:t>23/05/2025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6DCAA5-49FB-D577-B358-0204F57B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8D76A3-7841-AD06-2785-9A21C3BE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27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34A84-5CC8-A3F2-40A0-5AC60C33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6D7874-4CFD-85F9-1182-BE1C1054B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FAC93D-EBFD-6A64-1DE5-CEA3344D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03F-90DE-4D5E-82EF-FBE356EDDF8D}" type="datetime1">
              <a:rPr lang="pt-BR" smtClean="0"/>
              <a:t>23/05/2025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6B9000-5CEF-2E46-4DA6-423637A2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0378EB-997F-088F-B2B2-35DD9A45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99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1A0566-B03A-DA72-A6F7-F81E9E183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BBA879-BE4E-63E4-D8EA-102B2247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03A9DE-DC27-78A2-C29B-F4C44FC3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3EC7-34CF-4CE6-8A69-41B117051BF8}" type="datetime1">
              <a:rPr lang="pt-BR" smtClean="0"/>
              <a:t>23/05/2025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D75B5E-2AFB-A371-7F7B-945E2BA6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531BDD-6E6A-3CCD-B76A-BA2BB55C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90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EF672-74B2-8621-C3D1-A76777B9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A358A3-7C0D-7622-81F5-F01F393B2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36D042-4A29-96AD-ACE0-7CF80F52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BDAA-F765-46F6-A652-07CCD3CE46FB}" type="datetime1">
              <a:rPr lang="pt-BR" smtClean="0"/>
              <a:t>23/05/2025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CBE740-870E-0367-5F43-D0B427E5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E8EEB9-09E6-58BA-6EFA-822B6C91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48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3409E-44E4-C49C-24B8-37692600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0E55F3-B7F8-4226-F04F-1A165473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287D70-F7C0-FF60-A8A9-3CD0E548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EE85-FDBD-4151-A6C8-DF2D45088E20}" type="datetime1">
              <a:rPr lang="pt-BR" smtClean="0"/>
              <a:t>23/05/2025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E73B49-DBC7-0B4A-B495-9185C09B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DA195A-38C1-F7CB-B57D-9BFA3AE4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49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6E1E8-3376-5E59-2F4C-684EEA91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8E60EB-8C55-1BB3-84B0-DB8590D9A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E58055-35C5-8730-02F7-A4BCE0944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758490-EC86-0810-3FE8-ECC15AC6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34DA-0026-4FB0-9F97-CE672326DABC}" type="datetime1">
              <a:rPr lang="pt-BR" smtClean="0"/>
              <a:t>23/05/2025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6B772B-3A1D-14FB-1AC7-855D9236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D88069-386C-47D5-EA99-3E635C27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6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35896-84C1-ACB7-0CC2-B58F03B4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9D2EA4-5415-6776-448E-5EB030076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4544AB-359A-F36C-0BCB-1BFFD28BE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6374EF-8D15-CC69-C8CC-389041F0E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01DD16-B1CE-D8F4-4720-901889E9D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86312D-0273-30C3-127B-40799C2D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DD81-DAF8-4CCA-8250-F5B44A28F780}" type="datetime1">
              <a:rPr lang="pt-BR" smtClean="0"/>
              <a:t>23/05/2025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D1EE53-426E-B275-E31C-4503A60C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24D275-7A59-EAB4-3DC1-AD929B41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84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5A9D4-361F-0E74-3DC9-8A05E6E4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CDE2AB-D7E0-6E62-D64A-7761A37FF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9067-B9A6-430A-9DC4-D0E28764E26C}" type="datetime1">
              <a:rPr lang="pt-BR" smtClean="0"/>
              <a:t>23/05/2025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AC3E63-E4E5-51F1-FCED-D4BE4CA7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8CB7A2F-DD6F-9014-8A36-90AF32DD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51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FD3902B-39F8-9DDE-E2E2-37D7E903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6E8F-01FA-47D1-9553-272B592A15BB}" type="datetime1">
              <a:rPr lang="pt-BR" smtClean="0"/>
              <a:t>23/05/2025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7DFE90E-8566-5AFC-7902-945FC1B8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9EDBF1-8A24-59A0-03A2-B73FC438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20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5D92F-CE69-91AA-E6FE-194D775F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BA07A0-39D8-168E-849D-03134709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20021E-AC00-5E57-EB12-BF638400B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D4E071-1E04-0D5A-ADE9-7BEBC769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F11C-44EC-448C-92E2-7905B0ED4486}" type="datetime1">
              <a:rPr lang="pt-BR" smtClean="0"/>
              <a:t>23/05/2025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23B8E4-D6E3-B6F2-A423-213046AE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62627F-0A78-6766-994E-02F28405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4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B6F70-DF41-FFA1-59C6-982A9339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128D44-B227-E76A-0BE0-A96F7EB35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AE5D89-7EB0-2087-3E35-F334882C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CAD66-E235-4392-FFF9-3438A855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1D17-C9E6-4126-9B78-54FD4C7FDA1E}" type="datetime1">
              <a:rPr lang="pt-BR" smtClean="0"/>
              <a:t>23/05/2025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CAE12A-F062-D058-A543-49A0BFAE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82CE5D-2554-58F5-BB9F-4ED1DFDD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45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3BFE3B9-C673-5292-0C6F-96DD7568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99C5EF-3B39-AC3E-4B32-59BCE3AB6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373C6C-72BE-03FB-E86B-F96733D45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29CA0-FFA9-49C6-8B3A-CE658A321D78}" type="datetime1">
              <a:rPr lang="pt-BR" smtClean="0"/>
              <a:t>23/05/2025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E92A0-C0CE-23C1-7741-299EBD70C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310D8D-73CE-4B7D-189A-5E7058573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84FA38-D272-4D2C-9874-6A9D41832D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75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0CE31-F488-0434-1C5D-E07E464A8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7383D63E-BAF8-FBEE-0845-6B41C72CE8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53"/>
            <a:ext cx="12192000" cy="68532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20932A-04C9-720E-884D-B2DFEBA65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4486"/>
            <a:ext cx="9144000" cy="2387600"/>
          </a:xfrm>
        </p:spPr>
        <p:txBody>
          <a:bodyPr>
            <a:no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FORTALECIMENTO DO PROCESSO DE TRABALHO DOS AGENTES DE COMBATE ÀS ENDEMIAS ATRAVÉS DA INFORMATIZAÇÃO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490A3B-9985-5079-AD78-83820EC7B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5985"/>
            <a:ext cx="9144000" cy="1655762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Autor: Jaime Fernando Ferreira</a:t>
            </a:r>
          </a:p>
          <a:p>
            <a:r>
              <a:rPr lang="pt-BR" dirty="0">
                <a:solidFill>
                  <a:schemeClr val="bg1"/>
                </a:solidFill>
              </a:rPr>
              <a:t>Coautora: Dra. Suellen Fabiane Campos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E960E38-C4C0-4167-8C30-D83D9F40E9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1181" y="1154632"/>
            <a:ext cx="2409638" cy="9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9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091D8-C851-4335-A215-5E4E9C8BF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E019F0B-9E40-B4AB-D0FD-6120F61640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208DF9E2-2525-B5D7-7AA9-131C9D91BB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86722" y="1138265"/>
            <a:ext cx="4278562" cy="458146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69963DD-BE3C-F8ED-EEDF-D051F09109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509" y="499138"/>
            <a:ext cx="1059661" cy="63912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6CC3C3A-FA2E-4C6A-0320-04FC36BFF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01" y="2974718"/>
            <a:ext cx="4295023" cy="908564"/>
          </a:xfrm>
        </p:spPr>
        <p:txBody>
          <a:bodyPr>
            <a:normAutofit/>
          </a:bodyPr>
          <a:lstStyle/>
          <a:p>
            <a:pPr algn="l"/>
            <a:r>
              <a:rPr lang="pt-BR" sz="5400" b="1" dirty="0">
                <a:solidFill>
                  <a:schemeClr val="bg1"/>
                </a:solidFill>
                <a:latin typeface="+mn-lt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88664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F17DF-2242-E872-A072-D1E095B8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56154CB-AC59-EF46-4BB7-CC5C6E8B7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552" y="1647372"/>
            <a:ext cx="7045101" cy="4002255"/>
          </a:xfrm>
        </p:spPr>
        <p:txBody>
          <a:bodyPr>
            <a:normAutofit lnSpcReduction="10000"/>
          </a:bodyPr>
          <a:lstStyle/>
          <a:p>
            <a:pPr marL="342900" indent="-3429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Conforme Brasil (2025), foram contabilizadas cerca de </a:t>
            </a:r>
            <a:r>
              <a:rPr lang="pt-BR" sz="2400" b="1" dirty="0"/>
              <a:t>6,2 mil óbitos </a:t>
            </a:r>
            <a:r>
              <a:rPr lang="pt-BR" sz="2400" dirty="0"/>
              <a:t>por dengue no Brasil, no ano de 2024.</a:t>
            </a:r>
          </a:p>
          <a:p>
            <a:pPr marL="342900" indent="-3429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 Ocorrendo </a:t>
            </a:r>
            <a:r>
              <a:rPr lang="pt-BR" sz="2400" b="1" dirty="0"/>
              <a:t>128</a:t>
            </a:r>
            <a:r>
              <a:rPr lang="pt-BR" sz="2400" dirty="0"/>
              <a:t> destas mortes no município de </a:t>
            </a:r>
            <a:r>
              <a:rPr lang="pt-BR" sz="2400" b="1" dirty="0"/>
              <a:t>Belo Horizonte</a:t>
            </a:r>
            <a:r>
              <a:rPr lang="pt-BR" sz="2400" dirty="0"/>
              <a:t>.</a:t>
            </a:r>
          </a:p>
          <a:p>
            <a:pPr marL="342900" indent="-3429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O ACE </a:t>
            </a:r>
            <a:r>
              <a:rPr lang="pt-BR" sz="2400" dirty="0"/>
              <a:t>desempenha um papel de </a:t>
            </a:r>
            <a:r>
              <a:rPr lang="pt-BR" sz="2400" b="1" dirty="0"/>
              <a:t>grande importância </a:t>
            </a:r>
            <a:r>
              <a:rPr lang="pt-BR" sz="2400" dirty="0"/>
              <a:t>no combate a dengue. </a:t>
            </a:r>
          </a:p>
          <a:p>
            <a:pPr marL="342900" indent="-3429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Oportunizar </a:t>
            </a:r>
            <a:r>
              <a:rPr lang="pt-BR" sz="2400" b="1" dirty="0"/>
              <a:t>o acesso rápido e atualização oportuna</a:t>
            </a:r>
            <a:r>
              <a:rPr lang="pt-BR" sz="2400" dirty="0"/>
              <a:t> </a:t>
            </a:r>
            <a:r>
              <a:rPr lang="pt-BR" sz="2400" b="1" dirty="0"/>
              <a:t>dos instrumentos utilizados </a:t>
            </a:r>
            <a:r>
              <a:rPr lang="pt-BR" sz="2400" dirty="0"/>
              <a:t>é essencial para o </a:t>
            </a:r>
            <a:r>
              <a:rPr lang="pt-BR" sz="2400" b="1" dirty="0"/>
              <a:t>planejamento e efetividade </a:t>
            </a:r>
            <a:r>
              <a:rPr lang="pt-BR" sz="2400" dirty="0"/>
              <a:t>das ações, o que pode ser viável por meio da informatização.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4ADE57-8557-231E-9568-644FB1B7B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0432"/>
          </a:xfrm>
          <a:prstGeom prst="rect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44A9F2DA-F3E7-8354-000E-413BA6749CED}"/>
              </a:ext>
            </a:extLst>
          </p:cNvPr>
          <p:cNvSpPr txBox="1">
            <a:spLocks/>
          </p:cNvSpPr>
          <p:nvPr/>
        </p:nvSpPr>
        <p:spPr>
          <a:xfrm>
            <a:off x="987552" y="468457"/>
            <a:ext cx="9643872" cy="70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900" b="1" dirty="0">
                <a:solidFill>
                  <a:schemeClr val="bg1"/>
                </a:solidFill>
              </a:rPr>
              <a:t>APRESENTAÇÃO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0709940-7281-D566-0A88-CE8FCB4A15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3618" y="6126568"/>
            <a:ext cx="9144000" cy="2449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958DC9A-5F2B-AEE5-2E45-9D075F3818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2864" y="5865527"/>
            <a:ext cx="1702879" cy="675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373AFD-9400-437E-9C8A-2BA6A3309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09" y="1786587"/>
            <a:ext cx="3450102" cy="3418460"/>
          </a:xfrm>
          <a:prstGeom prst="rect">
            <a:avLst/>
          </a:prstGeom>
        </p:spPr>
      </p:pic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E8E89821-0744-46DF-A3EA-137941B6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09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F17DF-2242-E872-A072-D1E095B8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56154CB-AC59-EF46-4BB7-CC5C6E8B7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552" y="1647372"/>
            <a:ext cx="7045101" cy="4002255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</a:pPr>
            <a:r>
              <a:rPr lang="pt-BR" sz="3200" b="1" dirty="0">
                <a:ea typeface="Times New Roman" panose="02020603050405020304" pitchFamily="18" charset="0"/>
              </a:rPr>
              <a:t>A</a:t>
            </a:r>
            <a:r>
              <a:rPr lang="pt-BR" sz="3200" b="1" dirty="0">
                <a:effectLst/>
                <a:ea typeface="Times New Roman" panose="02020603050405020304" pitchFamily="18" charset="0"/>
              </a:rPr>
              <a:t>valiar o impacto da informatização </a:t>
            </a:r>
            <a:r>
              <a:rPr lang="pt-BR" sz="3200" dirty="0">
                <a:effectLst/>
                <a:ea typeface="Times New Roman" panose="02020603050405020304" pitchFamily="18" charset="0"/>
              </a:rPr>
              <a:t>dos </a:t>
            </a:r>
            <a:r>
              <a:rPr lang="pt-BR" sz="3200" b="1" dirty="0">
                <a:effectLst/>
                <a:ea typeface="Times New Roman" panose="02020603050405020304" pitchFamily="18" charset="0"/>
              </a:rPr>
              <a:t>instrumentos utilizados </a:t>
            </a:r>
            <a:r>
              <a:rPr lang="pt-BR" sz="3200" dirty="0">
                <a:effectLst/>
                <a:ea typeface="Times New Roman" panose="02020603050405020304" pitchFamily="18" charset="0"/>
              </a:rPr>
              <a:t>pelos </a:t>
            </a:r>
            <a:r>
              <a:rPr lang="pt-BR" sz="3200" b="1" dirty="0">
                <a:effectLst/>
                <a:ea typeface="Times New Roman" panose="02020603050405020304" pitchFamily="18" charset="0"/>
              </a:rPr>
              <a:t>ACE</a:t>
            </a:r>
            <a:r>
              <a:rPr lang="pt-BR" sz="3200" dirty="0">
                <a:effectLst/>
                <a:ea typeface="Times New Roman" panose="02020603050405020304" pitchFamily="18" charset="0"/>
              </a:rPr>
              <a:t> nos </a:t>
            </a:r>
            <a:r>
              <a:rPr lang="pt-BR" sz="3200" u="sng" dirty="0">
                <a:effectLst/>
                <a:ea typeface="Times New Roman" panose="02020603050405020304" pitchFamily="18" charset="0"/>
              </a:rPr>
              <a:t>resultados do processo de trabalho</a:t>
            </a:r>
            <a:r>
              <a:rPr lang="pt-BR" sz="3200" dirty="0">
                <a:effectLst/>
                <a:ea typeface="Times New Roman" panose="02020603050405020304" pitchFamily="18" charset="0"/>
              </a:rPr>
              <a:t> de combate à dengue, em uma microárea de uma Unidade Básica de Saúde do município de Belo Horizonte, Minas Gerais.</a:t>
            </a:r>
            <a:endParaRPr lang="pt-BR" sz="3200" dirty="0"/>
          </a:p>
          <a:p>
            <a:pPr algn="just" rtl="0">
              <a:buClr>
                <a:srgbClr val="0070C0"/>
              </a:buClr>
            </a:pPr>
            <a:endParaRPr lang="pt-BR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4ADE57-8557-231E-9568-644FB1B7B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0432"/>
          </a:xfrm>
          <a:prstGeom prst="rect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44A9F2DA-F3E7-8354-000E-413BA6749CED}"/>
              </a:ext>
            </a:extLst>
          </p:cNvPr>
          <p:cNvSpPr txBox="1">
            <a:spLocks/>
          </p:cNvSpPr>
          <p:nvPr/>
        </p:nvSpPr>
        <p:spPr>
          <a:xfrm>
            <a:off x="987552" y="468457"/>
            <a:ext cx="9643872" cy="70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900" b="1" dirty="0">
                <a:solidFill>
                  <a:schemeClr val="bg1"/>
                </a:solidFill>
              </a:rPr>
              <a:t>OBJETIVOS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0709940-7281-D566-0A88-CE8FCB4A15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3618" y="6126568"/>
            <a:ext cx="9144000" cy="2449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958DC9A-5F2B-AEE5-2E45-9D075F3818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2864" y="5865527"/>
            <a:ext cx="1702879" cy="675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373AFD-9400-437E-9C8A-2BA6A3309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2109" y="1811931"/>
            <a:ext cx="3450102" cy="3336844"/>
          </a:xfrm>
          <a:prstGeom prst="rect">
            <a:avLst/>
          </a:prstGeom>
        </p:spPr>
      </p:pic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6F76106-9E97-4413-8A03-AC3CDF59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56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F17DF-2242-E872-A072-D1E095B8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56154CB-AC59-EF46-4BB7-CC5C6E8B7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1" y="1647372"/>
            <a:ext cx="7045101" cy="4002255"/>
          </a:xfrm>
        </p:spPr>
        <p:txBody>
          <a:bodyPr>
            <a:normAutofit lnSpcReduction="10000"/>
          </a:bodyPr>
          <a:lstStyle/>
          <a:p>
            <a:pPr marL="457200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200" dirty="0"/>
              <a:t>Microárea com total de </a:t>
            </a:r>
            <a:r>
              <a:rPr lang="pt-BR" sz="2200" b="1" dirty="0"/>
              <a:t>940 imóveis</a:t>
            </a:r>
            <a:r>
              <a:rPr lang="pt-BR" sz="2200" dirty="0"/>
              <a:t>.</a:t>
            </a:r>
          </a:p>
          <a:p>
            <a:pPr marL="457200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200" dirty="0"/>
              <a:t>Recursos obsoletos e limitados foram utilizados até o final de 2022.</a:t>
            </a:r>
          </a:p>
          <a:p>
            <a:pPr algn="just">
              <a:buClr>
                <a:srgbClr val="0070C0"/>
              </a:buClr>
            </a:pPr>
            <a:r>
              <a:rPr lang="pt-BR" sz="2200" b="1" u="sng" dirty="0"/>
              <a:t>Informatização</a:t>
            </a:r>
          </a:p>
          <a:p>
            <a:pPr algn="just" rtl="0">
              <a:buClr>
                <a:srgbClr val="0070C0"/>
              </a:buClr>
            </a:pPr>
            <a:r>
              <a:rPr lang="pt-BR" sz="2200" dirty="0"/>
              <a:t>1) Digitalização dos mapas:</a:t>
            </a:r>
          </a:p>
          <a:p>
            <a:pPr marL="822960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Destaque dos possíveis focos de dengue e características daquele território.</a:t>
            </a:r>
          </a:p>
          <a:p>
            <a:pPr marL="822960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Edição em tempo real dos dados de quantitativo de imóveis e contatos dos munícipes</a:t>
            </a:r>
          </a:p>
          <a:p>
            <a:pPr algn="just">
              <a:buClr>
                <a:srgbClr val="0070C0"/>
              </a:buClr>
            </a:pPr>
            <a:r>
              <a:rPr lang="pt-BR" sz="2400" dirty="0"/>
              <a:t>2) </a:t>
            </a:r>
            <a:r>
              <a:rPr lang="pt-BR" sz="2200" dirty="0"/>
              <a:t>Produção e Armazenamento dos instrumentos em nuvem, com acessibilidade através de um QR </a:t>
            </a:r>
            <a:r>
              <a:rPr lang="pt-BR" sz="2200" dirty="0" err="1"/>
              <a:t>Code</a:t>
            </a:r>
            <a:r>
              <a:rPr lang="pt-BR" sz="2200" dirty="0"/>
              <a:t> e link, produzidos em ferramentas digitais de fácil acesso.</a:t>
            </a:r>
          </a:p>
          <a:p>
            <a:pPr algn="just" rtl="0">
              <a:buClr>
                <a:srgbClr val="0070C0"/>
              </a:buClr>
            </a:pPr>
            <a:endParaRPr lang="pt-BR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4ADE57-8557-231E-9568-644FB1B7B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0432"/>
          </a:xfrm>
          <a:prstGeom prst="rect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44A9F2DA-F3E7-8354-000E-413BA6749CED}"/>
              </a:ext>
            </a:extLst>
          </p:cNvPr>
          <p:cNvSpPr txBox="1">
            <a:spLocks/>
          </p:cNvSpPr>
          <p:nvPr/>
        </p:nvSpPr>
        <p:spPr>
          <a:xfrm>
            <a:off x="987552" y="468457"/>
            <a:ext cx="9643872" cy="70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900" b="1" dirty="0">
                <a:solidFill>
                  <a:schemeClr val="bg1"/>
                </a:solidFill>
              </a:rPr>
              <a:t>METODOLOGIA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0709940-7281-D566-0A88-CE8FCB4A15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3618" y="6126568"/>
            <a:ext cx="9144000" cy="2449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958DC9A-5F2B-AEE5-2E45-9D075F3818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2864" y="5865527"/>
            <a:ext cx="1702879" cy="675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373AFD-9400-437E-9C8A-2BA6A3309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262999" y="1108302"/>
            <a:ext cx="3065588" cy="4340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DF4650E-63E0-43DC-97D2-9EFFD6AA411D}"/>
              </a:ext>
            </a:extLst>
          </p:cNvPr>
          <p:cNvSpPr txBox="1"/>
          <p:nvPr/>
        </p:nvSpPr>
        <p:spPr>
          <a:xfrm>
            <a:off x="8568807" y="4825352"/>
            <a:ext cx="4055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Figura 1: Mapa criado digitalmente 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B6CCD2C7-DBDA-4CA8-95AF-1B561101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81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F17DF-2242-E872-A072-D1E095B8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56154CB-AC59-EF46-4BB7-CC5C6E8B7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503" y="1647372"/>
            <a:ext cx="7664080" cy="4002255"/>
          </a:xfrm>
        </p:spPr>
        <p:txBody>
          <a:bodyPr>
            <a:normAutofit/>
          </a:bodyPr>
          <a:lstStyle/>
          <a:p>
            <a:pPr algn="just" rtl="0">
              <a:buClr>
                <a:srgbClr val="0070C0"/>
              </a:buClr>
            </a:pPr>
            <a:r>
              <a:rPr lang="pt-BR" sz="2400" dirty="0"/>
              <a:t>3) Informatização de materiais educativos e fluxos de trabalho. </a:t>
            </a:r>
          </a:p>
          <a:p>
            <a:pPr marL="822960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Disponibilização da informação de forma integral e imediata para a população, mesmo quando o material físico está escasso.</a:t>
            </a:r>
          </a:p>
          <a:p>
            <a:pPr marL="822960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pt-BR" sz="1800" dirty="0"/>
          </a:p>
          <a:p>
            <a:pPr indent="-91440" algn="just">
              <a:buClr>
                <a:srgbClr val="0070C0"/>
              </a:buClr>
            </a:pPr>
            <a:r>
              <a:rPr lang="pt-BR" sz="2800" dirty="0"/>
              <a:t>4) Acesso aos instrumentos atualizados pela gestão local, regional e central</a:t>
            </a:r>
          </a:p>
          <a:p>
            <a:pPr marL="822960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Auxilio nos processos de gestão e planejamento das ações de zoonoses. </a:t>
            </a:r>
          </a:p>
          <a:p>
            <a:pPr marL="822960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1800" dirty="0"/>
              <a:t>Redução da limitação de acesso aos dados pela ausência do profissional seja em período de férias ou por danificação dos mapas que eram manuais. </a:t>
            </a:r>
          </a:p>
          <a:p>
            <a:pPr algn="just" rtl="0">
              <a:buClr>
                <a:srgbClr val="0070C0"/>
              </a:buClr>
            </a:pPr>
            <a:endParaRPr lang="pt-BR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4ADE57-8557-231E-9568-644FB1B7B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0432"/>
          </a:xfrm>
          <a:prstGeom prst="rect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44A9F2DA-F3E7-8354-000E-413BA6749CED}"/>
              </a:ext>
            </a:extLst>
          </p:cNvPr>
          <p:cNvSpPr txBox="1">
            <a:spLocks/>
          </p:cNvSpPr>
          <p:nvPr/>
        </p:nvSpPr>
        <p:spPr>
          <a:xfrm>
            <a:off x="987552" y="468457"/>
            <a:ext cx="9643872" cy="70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900" b="1" dirty="0">
                <a:solidFill>
                  <a:schemeClr val="bg1"/>
                </a:solidFill>
              </a:rPr>
              <a:t>METODOLOGIA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0709940-7281-D566-0A88-CE8FCB4A15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3618" y="6126568"/>
            <a:ext cx="9144000" cy="2449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958DC9A-5F2B-AEE5-2E45-9D075F3818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2864" y="5865527"/>
            <a:ext cx="1702879" cy="675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373AFD-9400-437E-9C8A-2BA6A3309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3098" y="1220845"/>
            <a:ext cx="3065389" cy="4340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DF4650E-63E0-43DC-97D2-9EFFD6AA411D}"/>
              </a:ext>
            </a:extLst>
          </p:cNvPr>
          <p:cNvSpPr txBox="1"/>
          <p:nvPr/>
        </p:nvSpPr>
        <p:spPr>
          <a:xfrm>
            <a:off x="8603841" y="5495738"/>
            <a:ext cx="4055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Figura 2: Panfleto Digitalizado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AAF02D62-F1C8-4D4F-ACC2-FE22EB0D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71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F17DF-2242-E872-A072-D1E095B8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56154CB-AC59-EF46-4BB7-CC5C6E8B7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503" y="1647372"/>
            <a:ext cx="7664080" cy="4002255"/>
          </a:xfrm>
        </p:spPr>
        <p:txBody>
          <a:bodyPr>
            <a:normAutofit/>
          </a:bodyPr>
          <a:lstStyle/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No ano de </a:t>
            </a:r>
            <a:r>
              <a:rPr lang="pt-BR" sz="2800" b="1" dirty="0"/>
              <a:t>2022</a:t>
            </a:r>
            <a:r>
              <a:rPr lang="pt-BR" sz="2800" dirty="0"/>
              <a:t>, a pendência era de </a:t>
            </a:r>
            <a:r>
              <a:rPr lang="pt-BR" sz="2800" b="1" dirty="0"/>
              <a:t>19%</a:t>
            </a:r>
            <a:r>
              <a:rPr lang="pt-BR" sz="2800" dirty="0"/>
              <a:t> de imóveis fechados antes da digitalização, cerca de </a:t>
            </a:r>
            <a:r>
              <a:rPr lang="pt-BR" sz="2800" b="1" dirty="0"/>
              <a:t>180 imóveis</a:t>
            </a:r>
            <a:r>
              <a:rPr lang="pt-BR" sz="2800" dirty="0"/>
              <a:t>.</a:t>
            </a:r>
          </a:p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No ano de </a:t>
            </a:r>
            <a:r>
              <a:rPr lang="pt-BR" sz="2800" b="1" dirty="0"/>
              <a:t>2023</a:t>
            </a:r>
            <a:r>
              <a:rPr lang="pt-BR" sz="2800" dirty="0"/>
              <a:t>, o índice de imóveis fechados caiu para </a:t>
            </a:r>
            <a:r>
              <a:rPr lang="pt-BR" sz="2800" b="1" dirty="0"/>
              <a:t>15%</a:t>
            </a:r>
            <a:r>
              <a:rPr lang="pt-BR" sz="2800" dirty="0"/>
              <a:t>, aproximadamente </a:t>
            </a:r>
            <a:r>
              <a:rPr lang="pt-BR" sz="2800" b="1" dirty="0"/>
              <a:t>140 imóveis</a:t>
            </a:r>
            <a:r>
              <a:rPr lang="pt-BR" sz="2800" dirty="0"/>
              <a:t>.</a:t>
            </a:r>
          </a:p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b="1" dirty="0"/>
              <a:t>Em 2024</a:t>
            </a:r>
            <a:r>
              <a:rPr lang="pt-BR" sz="2800" dirty="0"/>
              <a:t>, o índice teve uma redução para </a:t>
            </a:r>
            <a:r>
              <a:rPr lang="pt-BR" sz="2800" b="1" dirty="0"/>
              <a:t>10%</a:t>
            </a:r>
            <a:r>
              <a:rPr lang="pt-BR" sz="2800" dirty="0"/>
              <a:t> de imóveis fechados, um total de </a:t>
            </a:r>
            <a:r>
              <a:rPr lang="pt-BR" sz="2800" b="1" dirty="0"/>
              <a:t>94 logradouros</a:t>
            </a:r>
            <a:r>
              <a:rPr lang="pt-BR" sz="2800" dirty="0"/>
              <a:t>.</a:t>
            </a:r>
          </a:p>
          <a:p>
            <a:pPr algn="just" rtl="0">
              <a:buClr>
                <a:srgbClr val="0070C0"/>
              </a:buClr>
            </a:pPr>
            <a:endParaRPr lang="pt-BR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4ADE57-8557-231E-9568-644FB1B7B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0432"/>
          </a:xfrm>
          <a:prstGeom prst="rect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44A9F2DA-F3E7-8354-000E-413BA6749CED}"/>
              </a:ext>
            </a:extLst>
          </p:cNvPr>
          <p:cNvSpPr txBox="1">
            <a:spLocks/>
          </p:cNvSpPr>
          <p:nvPr/>
        </p:nvSpPr>
        <p:spPr>
          <a:xfrm>
            <a:off x="987552" y="468457"/>
            <a:ext cx="9643872" cy="70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900" b="1" dirty="0">
                <a:solidFill>
                  <a:schemeClr val="bg1"/>
                </a:solidFill>
              </a:rPr>
              <a:t>RESULTADOS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0709940-7281-D566-0A88-CE8FCB4A15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3618" y="6126568"/>
            <a:ext cx="9144000" cy="2449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958DC9A-5F2B-AEE5-2E45-9D075F3818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2864" y="5865527"/>
            <a:ext cx="1702879" cy="675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373AFD-9400-437E-9C8A-2BA6A3309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3098" y="1758463"/>
            <a:ext cx="3832494" cy="3235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DF4650E-63E0-43DC-97D2-9EFFD6AA411D}"/>
              </a:ext>
            </a:extLst>
          </p:cNvPr>
          <p:cNvSpPr txBox="1"/>
          <p:nvPr/>
        </p:nvSpPr>
        <p:spPr>
          <a:xfrm>
            <a:off x="8603841" y="4991481"/>
            <a:ext cx="4055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Gráfico 1: Média de imóveis fechados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76516CAE-C98A-45B8-84AF-CE93CCA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49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F17DF-2242-E872-A072-D1E095B8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56154CB-AC59-EF46-4BB7-CC5C6E8B7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503" y="1647372"/>
            <a:ext cx="7664080" cy="4002255"/>
          </a:xfrm>
        </p:spPr>
        <p:txBody>
          <a:bodyPr>
            <a:normAutofit lnSpcReduction="10000"/>
          </a:bodyPr>
          <a:lstStyle/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A informatização resultou em uma melhor agilidade nos processos de trabalho</a:t>
            </a:r>
          </a:p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Integralizou o processo de trabalho</a:t>
            </a:r>
          </a:p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Promoveu o trabalho em equipe e integrado, compartilhando as informações e os processos.</a:t>
            </a:r>
          </a:p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Permitiu uma melhor continuidade do trabalho.</a:t>
            </a:r>
          </a:p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Melhor compreensão do território, quantitativo de imóveis e locais estratégicos.</a:t>
            </a:r>
          </a:p>
          <a:p>
            <a:pPr marL="457200" indent="-4572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Economia de recursos</a:t>
            </a:r>
          </a:p>
          <a:p>
            <a:pPr algn="just" rtl="0">
              <a:buClr>
                <a:srgbClr val="0070C0"/>
              </a:buClr>
            </a:pPr>
            <a:endParaRPr lang="pt-BR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4ADE57-8557-231E-9568-644FB1B7B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0432"/>
          </a:xfrm>
          <a:prstGeom prst="rect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44A9F2DA-F3E7-8354-000E-413BA6749CED}"/>
              </a:ext>
            </a:extLst>
          </p:cNvPr>
          <p:cNvSpPr txBox="1">
            <a:spLocks/>
          </p:cNvSpPr>
          <p:nvPr/>
        </p:nvSpPr>
        <p:spPr>
          <a:xfrm>
            <a:off x="987552" y="468457"/>
            <a:ext cx="9643872" cy="70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900" b="1" dirty="0">
                <a:solidFill>
                  <a:schemeClr val="bg1"/>
                </a:solidFill>
              </a:rPr>
              <a:t>RESULTADOS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0709940-7281-D566-0A88-CE8FCB4A15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3618" y="6126568"/>
            <a:ext cx="9144000" cy="2449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958DC9A-5F2B-AEE5-2E45-9D075F3818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2864" y="5865527"/>
            <a:ext cx="1702879" cy="675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C373AFD-9400-437E-9C8A-2BA6A3309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3098" y="1758463"/>
            <a:ext cx="3832494" cy="32355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DF4650E-63E0-43DC-97D2-9EFFD6AA411D}"/>
              </a:ext>
            </a:extLst>
          </p:cNvPr>
          <p:cNvSpPr txBox="1"/>
          <p:nvPr/>
        </p:nvSpPr>
        <p:spPr>
          <a:xfrm>
            <a:off x="8603841" y="4991481"/>
            <a:ext cx="4055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Gráfico 1: Média de imóveis fechados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6A92A74D-3F81-440F-9082-EB83AFB6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57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F17DF-2242-E872-A072-D1E095B8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56154CB-AC59-EF46-4BB7-CC5C6E8B7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502" y="1647372"/>
            <a:ext cx="11546765" cy="4002255"/>
          </a:xfrm>
        </p:spPr>
        <p:txBody>
          <a:bodyPr>
            <a:normAutofit fontScale="92500"/>
          </a:bodyPr>
          <a:lstStyle/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kern="0" dirty="0">
                <a:effectLst/>
                <a:ea typeface="Times New Roman" panose="02020603050405020304" pitchFamily="18" charset="0"/>
              </a:rPr>
              <a:t>A </a:t>
            </a:r>
            <a:r>
              <a:rPr lang="pt-BR" sz="2800" b="1" kern="0" dirty="0">
                <a:effectLst/>
                <a:ea typeface="Times New Roman" panose="02020603050405020304" pitchFamily="18" charset="0"/>
              </a:rPr>
              <a:t>implementação de estratégias que fortaleçam a territorialização</a:t>
            </a:r>
            <a:r>
              <a:rPr lang="pt-BR" sz="2800" kern="0" dirty="0">
                <a:effectLst/>
                <a:ea typeface="Times New Roman" panose="02020603050405020304" pitchFamily="18" charset="0"/>
              </a:rPr>
              <a:t>, diretriz da Atenção Primária em Saúde, </a:t>
            </a:r>
            <a:r>
              <a:rPr lang="pt-BR" sz="2800" b="1" kern="0" dirty="0">
                <a:effectLst/>
                <a:ea typeface="Times New Roman" panose="02020603050405020304" pitchFamily="18" charset="0"/>
              </a:rPr>
              <a:t>é primordial </a:t>
            </a:r>
            <a:r>
              <a:rPr lang="pt-BR" sz="2800" kern="0" dirty="0">
                <a:effectLst/>
                <a:ea typeface="Times New Roman" panose="02020603050405020304" pitchFamily="18" charset="0"/>
              </a:rPr>
              <a:t>no </a:t>
            </a:r>
            <a:r>
              <a:rPr lang="pt-BR" sz="2800" u="sng" kern="0" dirty="0">
                <a:effectLst/>
                <a:ea typeface="Times New Roman" panose="02020603050405020304" pitchFamily="18" charset="0"/>
              </a:rPr>
              <a:t>controle das arboviroses</a:t>
            </a:r>
            <a:r>
              <a:rPr lang="pt-BR" sz="2800" u="sng" dirty="0"/>
              <a:t>.</a:t>
            </a:r>
          </a:p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A experiência </a:t>
            </a:r>
            <a:r>
              <a:rPr lang="pt-BR" sz="2800" b="1" dirty="0"/>
              <a:t>potencializou as ações de combate a dengue </a:t>
            </a:r>
            <a:r>
              <a:rPr lang="pt-BR" sz="2800" dirty="0"/>
              <a:t>e outras zoonoses</a:t>
            </a:r>
          </a:p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Promoveu </a:t>
            </a:r>
            <a:r>
              <a:rPr lang="pt-BR" sz="2800" b="1" dirty="0"/>
              <a:t>aproximação com os munícipes </a:t>
            </a:r>
            <a:r>
              <a:rPr lang="pt-BR" sz="2800" dirty="0"/>
              <a:t>daquela microárea, </a:t>
            </a:r>
            <a:r>
              <a:rPr lang="pt-BR" sz="2800" b="1" dirty="0"/>
              <a:t>melhorando</a:t>
            </a:r>
            <a:r>
              <a:rPr lang="pt-BR" sz="2800" dirty="0"/>
              <a:t> a </a:t>
            </a:r>
            <a:r>
              <a:rPr lang="pt-BR" sz="2800" b="1" dirty="0"/>
              <a:t>comunicação e a gestão </a:t>
            </a:r>
            <a:r>
              <a:rPr lang="pt-BR" sz="2800" dirty="0"/>
              <a:t>do território.</a:t>
            </a:r>
          </a:p>
          <a:p>
            <a:pPr marL="457200" indent="-457200" algn="just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A </a:t>
            </a:r>
            <a:r>
              <a:rPr lang="pt-BR" sz="2800" b="1" dirty="0"/>
              <a:t>modernização dos processos </a:t>
            </a:r>
            <a:r>
              <a:rPr lang="pt-BR" sz="2800" dirty="0"/>
              <a:t>se mostrou </a:t>
            </a:r>
            <a:r>
              <a:rPr lang="pt-BR" sz="2800" b="1" dirty="0"/>
              <a:t>eficiente e condizente </a:t>
            </a:r>
            <a:r>
              <a:rPr lang="pt-BR" sz="2800" dirty="0"/>
              <a:t>com as </a:t>
            </a:r>
            <a:r>
              <a:rPr lang="pt-BR" sz="2800" b="1" dirty="0"/>
              <a:t>atribuições do ACE</a:t>
            </a:r>
            <a:r>
              <a:rPr lang="pt-BR" sz="2800" dirty="0"/>
              <a:t>, auxiliando na </a:t>
            </a:r>
            <a:r>
              <a:rPr lang="pt-BR" sz="2800" u="sng" dirty="0"/>
              <a:t>promoção em saúde e gestão de tempo </a:t>
            </a:r>
            <a:r>
              <a:rPr lang="pt-BR" sz="2800" dirty="0"/>
              <a:t>para que o agente possa compreender melhor o território e os aspectos de adoecimento daquela população.</a:t>
            </a:r>
          </a:p>
          <a:p>
            <a:pPr algn="just" rtl="0">
              <a:buClr>
                <a:srgbClr val="0070C0"/>
              </a:buClr>
            </a:pPr>
            <a:endParaRPr lang="pt-BR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4ADE57-8557-231E-9568-644FB1B7B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0432"/>
          </a:xfrm>
          <a:prstGeom prst="rect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44A9F2DA-F3E7-8354-000E-413BA6749CED}"/>
              </a:ext>
            </a:extLst>
          </p:cNvPr>
          <p:cNvSpPr txBox="1">
            <a:spLocks/>
          </p:cNvSpPr>
          <p:nvPr/>
        </p:nvSpPr>
        <p:spPr>
          <a:xfrm>
            <a:off x="987552" y="468457"/>
            <a:ext cx="9643872" cy="70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900" b="1" dirty="0">
                <a:solidFill>
                  <a:schemeClr val="bg1"/>
                </a:solidFill>
              </a:rPr>
              <a:t>CONCLUSÃO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0709940-7281-D566-0A88-CE8FCB4A15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3618" y="6126568"/>
            <a:ext cx="9144000" cy="2449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958DC9A-5F2B-AEE5-2E45-9D075F3818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2864" y="5865527"/>
            <a:ext cx="1702879" cy="675569"/>
          </a:xfrm>
          <a:prstGeom prst="rect">
            <a:avLst/>
          </a:prstGeom>
        </p:spPr>
      </p:pic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EE723381-202B-4120-9303-6981EFC0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02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F17DF-2242-E872-A072-D1E095B8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56154CB-AC59-EF46-4BB7-CC5C6E8B7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502" y="1647372"/>
            <a:ext cx="11546765" cy="4002255"/>
          </a:xfrm>
        </p:spPr>
        <p:txBody>
          <a:bodyPr>
            <a:normAutofit fontScale="77500" lnSpcReduction="20000"/>
          </a:bodyPr>
          <a:lstStyle/>
          <a:p>
            <a:pPr marL="457200" indent="-457200" algn="l" rtl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800" kern="0" dirty="0">
                <a:effectLst/>
                <a:ea typeface="Times New Roman" panose="02020603050405020304" pitchFamily="18" charset="0"/>
              </a:rPr>
              <a:t>Dengue. Disponível em: &lt;https://www.paho.org/</a:t>
            </a:r>
            <a:r>
              <a:rPr lang="pt-BR" sz="2800" kern="0" dirty="0" err="1">
                <a:effectLst/>
                <a:ea typeface="Times New Roman" panose="02020603050405020304" pitchFamily="18" charset="0"/>
              </a:rPr>
              <a:t>pt</a:t>
            </a:r>
            <a:r>
              <a:rPr lang="pt-BR" sz="2800" kern="0" dirty="0">
                <a:effectLst/>
                <a:ea typeface="Times New Roman" panose="02020603050405020304" pitchFamily="18" charset="0"/>
              </a:rPr>
              <a:t>/</a:t>
            </a:r>
            <a:r>
              <a:rPr lang="pt-BR" sz="2800" kern="0" dirty="0" err="1">
                <a:effectLst/>
                <a:ea typeface="Times New Roman" panose="02020603050405020304" pitchFamily="18" charset="0"/>
              </a:rPr>
              <a:t>topicos</a:t>
            </a:r>
            <a:r>
              <a:rPr lang="pt-BR" sz="2800" kern="0" dirty="0">
                <a:effectLst/>
                <a:ea typeface="Times New Roman" panose="02020603050405020304" pitchFamily="18" charset="0"/>
              </a:rPr>
              <a:t>/dengue&gt;. Acesso em: 17/03/2025</a:t>
            </a:r>
          </a:p>
          <a:p>
            <a:pPr algn="l" rtl="0">
              <a:buClr>
                <a:srgbClr val="0070C0"/>
              </a:buClr>
            </a:pPr>
            <a:endParaRPr lang="pt-BR" sz="2800" kern="0" dirty="0">
              <a:effectLst/>
              <a:ea typeface="Times New Roman" panose="02020603050405020304" pitchFamily="18" charset="0"/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Boletins Epidemiológicos. Disponível em: &lt;https://www.gov.br/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saude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pt-br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/centrais-de-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conteudo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publicacoes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/boletins/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epidemiologicos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&gt;. Acesso em: 17/03/2025.</a:t>
            </a:r>
          </a:p>
          <a:p>
            <a:pPr algn="l">
              <a:buClr>
                <a:srgbClr val="0070C0"/>
              </a:buClr>
            </a:pPr>
            <a:endParaRPr lang="pt-BR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Secretaria de Vigilância em Saúde e Ambiente. Disponível em: &lt;https://www.gov.br/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saude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pt-br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composicao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svsa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&gt;. Acesso em: 17/03/2025.</a:t>
            </a:r>
          </a:p>
          <a:p>
            <a:pPr algn="l" rtl="0">
              <a:buClr>
                <a:srgbClr val="0070C0"/>
              </a:buClr>
            </a:pPr>
            <a:endParaRPr lang="pt-BR" sz="2800" dirty="0"/>
          </a:p>
          <a:p>
            <a:pPr marL="457200" indent="-45720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FARIA, Rivaldo M. de. A territorialização da Atenção Básica à Saúde do Sistema Único de Saúde do Brasil. SciELO, Ciência e Saúde Coletiva, 2020. Disponível em: &lt;https://www.scielo.br/j/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csc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/a/jSZ7b65YpPSTwLfYWpRhg5z/?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pt-BR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pt-B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&gt; Acesso em: 19/03/2025</a:t>
            </a:r>
          </a:p>
          <a:p>
            <a:pPr algn="just" rtl="0">
              <a:buClr>
                <a:srgbClr val="0070C0"/>
              </a:buClr>
            </a:pPr>
            <a:endParaRPr lang="pt-BR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94ADE57-8557-231E-9568-644FB1B7B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0432"/>
          </a:xfrm>
          <a:prstGeom prst="rect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44A9F2DA-F3E7-8354-000E-413BA6749CED}"/>
              </a:ext>
            </a:extLst>
          </p:cNvPr>
          <p:cNvSpPr txBox="1">
            <a:spLocks/>
          </p:cNvSpPr>
          <p:nvPr/>
        </p:nvSpPr>
        <p:spPr>
          <a:xfrm>
            <a:off x="987552" y="468457"/>
            <a:ext cx="9643872" cy="70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900" b="1" dirty="0">
                <a:solidFill>
                  <a:schemeClr val="bg1"/>
                </a:solidFill>
              </a:rPr>
              <a:t>REFERÊNCIAS BIBLIOGRÁFICAS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0709940-7281-D566-0A88-CE8FCB4A15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3618" y="6126568"/>
            <a:ext cx="9144000" cy="2449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958DC9A-5F2B-AEE5-2E45-9D075F3818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2864" y="5865527"/>
            <a:ext cx="1702879" cy="675569"/>
          </a:xfrm>
          <a:prstGeom prst="rect">
            <a:avLst/>
          </a:prstGeom>
        </p:spPr>
      </p:pic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583C58E2-3CEE-41DB-9772-32720E32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4FA38-D272-4D2C-9874-6A9D41832D2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964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ppt 20 mostra _ nao finalizado" id="{8A7E6E4A-EEE7-4ED6-BA90-ED5262F3F6AE}" vid="{F003D3B4-0883-498D-9148-5E4AC682677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PPT 20 mostra</Template>
  <TotalTime>4822</TotalTime>
  <Words>701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Wingdings</vt:lpstr>
      <vt:lpstr>Tema do Office</vt:lpstr>
      <vt:lpstr>FORTALECIMENTO DO PROCESSO DE TRABALHO DOS AGENTES DE COMBATE ÀS ENDEMIAS ATRAVÉS DA INFORMATIZAÇÃO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centralizado  opção 3</dc:title>
  <dc:creator>Adson Souza</dc:creator>
  <cp:lastModifiedBy>Jaime Fernando Ferreira</cp:lastModifiedBy>
  <cp:revision>9</cp:revision>
  <dcterms:created xsi:type="dcterms:W3CDTF">2025-04-10T13:32:10Z</dcterms:created>
  <dcterms:modified xsi:type="dcterms:W3CDTF">2025-05-26T23:29:44Z</dcterms:modified>
</cp:coreProperties>
</file>